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147374472" r:id="rId5"/>
    <p:sldId id="2147479132" r:id="rId6"/>
    <p:sldId id="2147479247" r:id="rId7"/>
    <p:sldId id="2147479248" r:id="rId8"/>
    <p:sldId id="2147479109" r:id="rId9"/>
    <p:sldId id="2147479270" r:id="rId10"/>
    <p:sldId id="2147479271" r:id="rId11"/>
    <p:sldId id="2147479262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0A159-85E6-8432-1434-D4B71007F060}" name="John Wiggins (MHHSProgramme)" initials="" userId="S::john.wiggins@mhhsprogramme.co.uk::efd181b6-bd77-46dd-a7e6-3d433c1b40d5" providerId="AD"/>
  <p188:author id="{D3EF61B3-83EC-A2FE-CBE5-9167B4CF3CDC}" name="Matthew Breen (MHHSProgramme)" initials="MB" userId="S::matthew.breen@mhhsprogramme.co.uk::f063aa8b-6277-4a5e-b7a9-03d9dc56b663" providerId="AD"/>
  <p188:author id="{5CBF95C4-FD79-0EF1-559D-3DB7545EF079}" name="Fola Oki (MHHSProgramme)" initials="FO(" userId="S::fola.oki@mhhsprogramme.co.uk::55c54d09-9099-49f3-a43e-0accb9ff4a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146E0-FE3A-8141-BC53-CAE0F877182F}" v="1" dt="2025-08-01T11:15:53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86"/>
  </p:normalViewPr>
  <p:slideViewPr>
    <p:cSldViewPr snapToGrid="0">
      <p:cViewPr varScale="1">
        <p:scale>
          <a:sx n="95" d="100"/>
          <a:sy n="95" d="100"/>
        </p:scale>
        <p:origin x="112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809E9-2EDA-8844-94C9-5B3F746AB052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C7CFE-AEA7-AD49-9D3F-C8A4298C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A2758-3224-6149-9B77-93EC596001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97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1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D4D10-AA21-CD9E-150D-11873DAE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F1ADA-1094-2EEF-461F-EABF20957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C9531-F714-A3EA-FF07-AB54022BC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3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93AF6-659A-43C3-9067-463CA4C6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36977-CE08-96F1-58A8-CB5D5FEF7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75785-93AF-0ABE-DD8E-BCEA07630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10B07-B279-F09C-AE96-DE59D45E0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06B35-3A5E-DA44-9D21-A57E88499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08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37C9C-9FEB-B5BF-8511-83809D51C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17021-770B-3D32-8268-1CE2E42CA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029D6-EBC8-C279-C0F0-49333F695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4E2FC-98BA-B9DE-56DD-2FDA482CA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06B35-3A5E-DA44-9D21-A57E88499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57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43012-9DF5-A34A-342A-F03BBF5DB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0E4B4-C166-C753-F512-74A17D2AF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186615-B2BD-E96F-6C3C-78F1AAB29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98729-C784-D736-477E-2D5D6C9BD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06B35-3A5E-DA44-9D21-A57E88499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9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1E221D33-3BEF-884F-B10F-57F5C0ACCE11}" type="datetime1">
              <a:rPr lang="en-GB" smtClean="0"/>
              <a:t>01/08/2025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D4666D-794D-704D-A6E2-538ECC652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03534"/>
            <a:ext cx="6109358" cy="615422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9FF5593-6CC8-054D-88F6-35E45966D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9" name="Date Placeholder 3">
            <a:extLst>
              <a:ext uri="{FF2B5EF4-FFF2-40B4-BE49-F238E27FC236}">
                <a16:creationId xmlns:a16="http://schemas.microsoft.com/office/drawing/2014/main" id="{899793CC-9355-3240-A589-4E2569CB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D9953351-230A-B447-9CE4-8AD88F06B66E}" type="datetime1">
              <a:rPr lang="en-GB" smtClean="0"/>
              <a:t>01/08/2025</a:t>
            </a:fld>
            <a:endParaRPr lang="en-GB"/>
          </a:p>
        </p:txBody>
      </p: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6C8EC80A-C520-A241-A11B-7DAE8203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946CC07-7050-B749-B323-CA504ABAA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14374"/>
            <a:ext cx="6109358" cy="614337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6708FA-69DA-BD4B-8D48-0C589473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938C61D5-DAF2-8849-A5A9-FB3E84D9B59E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6A8014C-43F0-3143-9032-950C5CEC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0A75A5C-EFCF-AA41-831C-BE9B1E54DC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A8DB7B-B93E-CA49-94CB-E7076C0D9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8600" y="824881"/>
            <a:ext cx="6654800" cy="5329333"/>
          </a:xfrm>
        </p:spPr>
        <p:txBody>
          <a:bodyPr lIns="0" tIns="0" rIns="0" bIns="0" anchor="ctr">
            <a:noAutofit/>
          </a:bodyPr>
          <a:lstStyle>
            <a:lvl1pPr marL="0" marR="3081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10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55C4ED-F29C-D048-9612-125CC0A8C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3" y="824881"/>
            <a:ext cx="2459037" cy="198181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F46656-EDC9-A446-B733-34D2530A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8600" y="824881"/>
            <a:ext cx="6654800" cy="5329333"/>
          </a:xfrm>
        </p:spPr>
        <p:txBody>
          <a:bodyPr lIns="0" tIns="0" rIns="0" bIns="0" anchor="ctr">
            <a:noAutofit/>
          </a:bodyPr>
          <a:lstStyle>
            <a:lvl1pPr marL="0" marR="3081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10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55C4ED-F29C-D048-9612-125CC0A8C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3" y="824881"/>
            <a:ext cx="2459037" cy="198181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ACAB7D5-60D9-8C40-8A10-A70B72FB3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9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263414B6-4E29-ED45-A571-82A356036AAC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ADB55DD-B6F5-2E46-9052-B9ADDEF5B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3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4FD11869-2CAD-924A-B68E-9CA278F109C0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1348C67-86CC-B740-B6C8-079D8C3C3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A011F0B-B00C-5E4F-927E-EDF4718E2998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F4EE6CF-6194-F64A-A78A-1A963DE0F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7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6FDCB8A7-D8C1-474B-BC64-182DA03CFE44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EAD88DC-91E8-8240-B22F-7F700A783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0499936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2EF27EE-57C3-2044-A567-50057F3ACB4F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5F15E7A-8C2A-4D49-9C28-B32F43AB8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8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0499936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37AE9C42-4360-7346-8253-720261CBF977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qua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04106910-2FF3-8B45-A5FF-221A098DA9FE}" type="datetime1">
              <a:rPr lang="en-GB" smtClean="0"/>
              <a:t>01/08/2025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19BAF97-0239-CC41-8B63-81F465592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8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CD878C22-A3A8-EC47-9678-58EEAD86EA42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51C52A-99F9-6848-A104-801F3DD84E5A}"/>
              </a:ext>
            </a:extLst>
          </p:cNvPr>
          <p:cNvGrpSpPr/>
          <p:nvPr userDrawn="1"/>
        </p:nvGrpSpPr>
        <p:grpSpPr>
          <a:xfrm>
            <a:off x="309798" y="1067478"/>
            <a:ext cx="5722847" cy="1523081"/>
            <a:chOff x="317501" y="1067478"/>
            <a:chExt cx="5715144" cy="1523081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4ACE531-EB2F-6847-90B5-B7582EC379A6}"/>
                </a:ext>
              </a:extLst>
            </p:cNvPr>
            <p:cNvSpPr/>
            <p:nvPr userDrawn="1"/>
          </p:nvSpPr>
          <p:spPr>
            <a:xfrm>
              <a:off x="317501" y="1067478"/>
              <a:ext cx="5715144" cy="0"/>
            </a:xfrm>
            <a:custGeom>
              <a:avLst/>
              <a:gdLst/>
              <a:ahLst/>
              <a:cxnLst/>
              <a:rect l="l" t="t" r="r" b="b"/>
              <a:pathLst>
                <a:path w="9424035">
                  <a:moveTo>
                    <a:pt x="0" y="0"/>
                  </a:moveTo>
                  <a:lnTo>
                    <a:pt x="9423796" y="0"/>
                  </a:lnTo>
                </a:path>
              </a:pathLst>
            </a:custGeom>
            <a:ln w="6350">
              <a:solidFill>
                <a:srgbClr val="051426"/>
              </a:solidFill>
            </a:ln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0" name="object 24">
              <a:extLst>
                <a:ext uri="{FF2B5EF4-FFF2-40B4-BE49-F238E27FC236}">
                  <a16:creationId xmlns:a16="http://schemas.microsoft.com/office/drawing/2014/main" id="{8CE4EE00-5005-5F45-8900-028744BFB846}"/>
                </a:ext>
              </a:extLst>
            </p:cNvPr>
            <p:cNvSpPr/>
            <p:nvPr userDrawn="1"/>
          </p:nvSpPr>
          <p:spPr>
            <a:xfrm>
              <a:off x="317501" y="2590559"/>
              <a:ext cx="5715144" cy="0"/>
            </a:xfrm>
            <a:custGeom>
              <a:avLst/>
              <a:gdLst/>
              <a:ahLst/>
              <a:cxnLst/>
              <a:rect l="l" t="t" r="r" b="b"/>
              <a:pathLst>
                <a:path w="9424035">
                  <a:moveTo>
                    <a:pt x="0" y="0"/>
                  </a:moveTo>
                  <a:lnTo>
                    <a:pt x="9423796" y="0"/>
                  </a:lnTo>
                </a:path>
              </a:pathLst>
            </a:custGeom>
            <a:ln w="6350">
              <a:solidFill>
                <a:srgbClr val="051426"/>
              </a:solidFill>
            </a:ln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2EAAA7-1C4C-0744-B048-00005AF4B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3165" y="1041165"/>
            <a:ext cx="4741335" cy="54356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FC261C-9FA9-3848-889B-C614AFA3E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798" y="1206266"/>
            <a:ext cx="2700000" cy="132631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GB" sz="1152" b="1" kern="1200" spc="-3" baseline="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71450" marR="3081" indent="-1714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marL="88900" marR="3081" lvl="2" indent="-889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pPr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9648843-38FB-6041-8DF3-3F00BD76EF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9798" y="2756285"/>
            <a:ext cx="2700000" cy="335458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GB" sz="1152" b="1" kern="1200" spc="-3" baseline="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900" marR="3081" indent="-889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56A5AF2-8DD6-FB4C-AD8F-6F26413FA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2645" y="2756285"/>
            <a:ext cx="2700000" cy="335458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GB" sz="1152" b="1" kern="1200" spc="-3" baseline="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900" marR="3081" indent="-889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78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2F5373A5-ED1F-BE46-BA73-5D931EE9D5BB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424C9-F7C2-2440-BB98-7AA5ADFB8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1085496"/>
            <a:ext cx="2897139" cy="5023135"/>
          </a:xfrm>
          <a:solidFill>
            <a:schemeClr val="accent1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C540CB8-8585-DE4B-973E-EA081D358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5179" y="1085496"/>
            <a:ext cx="2897139" cy="5023135"/>
          </a:xfrm>
          <a:solidFill>
            <a:schemeClr val="accent2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70A3AB0-36B6-1A4D-8ABC-DD91E11CE4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560" y="1085496"/>
            <a:ext cx="2897139" cy="5023135"/>
          </a:xfrm>
          <a:solidFill>
            <a:schemeClr val="tx1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AE425FF-8327-9B44-86DE-348A9C8700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95941" y="1085496"/>
            <a:ext cx="2897139" cy="5023135"/>
          </a:xfrm>
          <a:solidFill>
            <a:srgbClr val="00B4AC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495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1200"/>
            <a:ext cx="8985249" cy="61468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B7F64D74-41E8-5041-A04D-58A61D5EF2D4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B1A4079-9736-9444-9F76-CF919E03D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7551"/>
            <a:ext cx="8985249" cy="614045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C4FC904-B30B-584F-B373-B2418659CF3C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873AAC-B860-0247-A173-3A3FE6EB0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3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Slide 3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7551"/>
            <a:ext cx="8985249" cy="614045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12CB1D1D-B59E-7B4F-A74E-AA188728F832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771A58-4747-D340-B75D-2DAE477A0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8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7551"/>
            <a:ext cx="8985249" cy="614045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D0482D29-4222-B041-A75D-988BBE0246A7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09C4A1F-1615-A244-B2B3-D1A731E7C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71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F385-DF27-F844-A20C-2BF3176C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98" y="1605492"/>
            <a:ext cx="11572404" cy="45714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133350" indent="-123825">
              <a:tabLst/>
              <a:defRPr sz="1800"/>
            </a:lvl2pPr>
            <a:lvl3pPr marL="9525" indent="0">
              <a:buNone/>
              <a:tabLst/>
              <a:defRPr sz="1600"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0485-38B2-0047-ADF5-13342D90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9459-87CD-D24B-AF27-817749CAB36B}" type="datetime1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641C-FB0C-AD45-AB74-133F7A38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1AE8D27-92AD-034F-9123-B07CCFEFB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1572404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54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53A1-4411-4D49-A1F6-70AC18AC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9C69-D498-304D-8261-0E6AB5289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798" y="1825625"/>
            <a:ext cx="5710002" cy="4351338"/>
          </a:xfrm>
        </p:spPr>
        <p:txBody>
          <a:bodyPr lIns="0" tIns="0" rIns="0" bIns="0">
            <a:normAutofit/>
          </a:bodyPr>
          <a:lstStyle>
            <a:lvl1pPr marL="9525" indent="0">
              <a:buNone/>
              <a:tabLst/>
              <a:defRPr sz="2000"/>
            </a:lvl1pPr>
            <a:lvl2pPr marL="9525" indent="0">
              <a:buNone/>
              <a:tabLst/>
              <a:defRPr sz="1800"/>
            </a:lvl2pPr>
            <a:lvl3pPr marL="9525" indent="0">
              <a:buNone/>
              <a:tabLst/>
              <a:defRPr sz="1600"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0BF02-4B5D-5A4F-B77E-511873F23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0002" cy="4351338"/>
          </a:xfrm>
        </p:spPr>
        <p:txBody>
          <a:bodyPr lIns="0" tIns="0" rIns="0" bIns="0">
            <a:normAutofit/>
          </a:bodyPr>
          <a:lstStyle>
            <a:lvl1pPr marL="9525" indent="0">
              <a:buNone/>
              <a:tabLst/>
              <a:defRPr sz="2000"/>
            </a:lvl1pPr>
            <a:lvl2pPr marL="9525" indent="0">
              <a:buNone/>
              <a:tabLst/>
              <a:defRPr sz="1800"/>
            </a:lvl2pPr>
            <a:lvl3pPr marL="9525" indent="0">
              <a:buNone/>
              <a:tabLst/>
              <a:defRPr sz="1600"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0A69F-C1E4-A745-BC3A-E0B4EE49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F82C-9515-104A-8F0C-1F91032F2D5A}" type="datetime1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F722D-251B-E243-AAE6-BB529A8B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BAA9B-75F1-C04E-BFCA-A1BD4D86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7D5CD8D-D2A5-D84C-B585-225619CCA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1572404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4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12F86-C60A-3945-A6B0-9ADAA494D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798" y="1145005"/>
            <a:ext cx="5687777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24686-44F2-5A49-AEEB-88131EC45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798" y="2159000"/>
            <a:ext cx="5687777" cy="4030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6E04D-593E-D941-9BAC-C85E6387A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45005"/>
            <a:ext cx="5710002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B40D0-C8E0-C84A-8550-FF167BCE5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9000"/>
            <a:ext cx="5710002" cy="4030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BD753-F20B-3F42-9A7F-A03D8D05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D1-9E73-744F-BB89-6A9D07D3DA11}" type="datetime1">
              <a:rPr lang="en-GB" smtClean="0"/>
              <a:t>01/08/2025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03B32-31F2-E648-8ABB-DD375915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7D1B7-7655-6049-A859-32E6ABEC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E052BD-54C7-2049-8E3B-37D6D151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934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0AC5-8DC4-3543-9731-C196D559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E6CC9-13D3-7242-B81C-B6438C60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1945-3EA9-094B-BA6D-E5B14B3C91F1}" type="datetime1">
              <a:rPr lang="en-GB" smtClean="0"/>
              <a:t>01/08/2025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6ECFE-675E-2B4B-B1AA-81CC18CA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E494-7FB6-E44D-B87C-091850A8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4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74F9B9AC-BC3E-184B-B23C-C549220B31AC}" type="datetime1">
              <a:rPr lang="en-GB" smtClean="0"/>
              <a:t>01/08/2025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64072F-8820-F74E-AC4E-E4BB05F1B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4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0AC5-8DC4-3543-9731-C196D559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E6CC9-13D3-7242-B81C-B6438C60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9055-3832-3D4D-8548-A581DCEF48C3}" type="datetime1">
              <a:rPr lang="en-GB" smtClean="0"/>
              <a:t>01/08/2025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6ECFE-675E-2B4B-B1AA-81CC18CA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E494-7FB6-E44D-B87C-091850A8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F29CAB4-AF1C-7540-8ABB-4D98C90B5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9798" y="1557704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4190B4-E130-A94A-BEB9-2F039D251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3348" y="1557704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D21A41A-63B7-C34D-9D0B-FC9A22181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8350" y="1557704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D6A4B64-77FB-1E4C-86CF-A2FD5D14BB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1900" y="1557704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B6019427-851D-1A44-9F49-172D75933E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15102" y="1557704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7E92C4B-8AD1-4647-BC3A-1E0DE55FA8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8652" y="1557704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1EE1498-6411-B943-9975-A1C45D947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9798" y="3673943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DDBD8A4-0F16-6D40-ADF1-85BB21D5B5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3348" y="3673943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5B1DE1DB-7F91-EB41-8A2E-A7ED9EA043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8350" y="3673943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9CA0B7D-3FA4-284D-91A9-8DEB774810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1900" y="3673943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9B8A93CA-8938-664E-A4CC-9BB3FE9824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15102" y="3673943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4DDD62C-EFA2-F543-A265-BD9713CD6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48652" y="3673943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15165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AF727-9CD9-BC4D-BC7C-52823FEB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6BF2-B8DC-594A-A066-A40CEF1910DD}" type="datetime1">
              <a:rPr lang="en-GB" smtClean="0"/>
              <a:t>01/08/2025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39CA4-991B-2A4E-8264-20639873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E83C0-8193-684C-9732-9F570DA5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77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62400-6D40-C440-BFDF-7221724C6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99014" cy="5222875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8BDB1-01A6-D74A-AFA7-9D45F901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798" y="987425"/>
            <a:ext cx="4462227" cy="51547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E0076-8B2F-A848-8811-70961D99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F309-9A78-414E-90BF-A8D1DBE0D2CC}" type="datetime1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00824-FE70-AB4B-99AC-3A3B9279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348B9-52FF-4346-AE1B-368F75E0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426294-6EB9-6743-8DB9-656810FE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37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90C5F-2AE4-B74A-9EA9-07E16363A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5A8B5-07AC-DE42-847D-71C14379A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798" y="987425"/>
            <a:ext cx="4462227" cy="48815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ADEE1-76CC-284D-BD86-4C384773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2A3-02A8-1C42-8057-79BA64AFF0A9}" type="datetime1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48DD7-1C29-B549-A858-21DEC164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3E8B-78FC-6F47-A5D9-23FF168B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26AA9F-8A21-D647-800C-D530850C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45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963F-1113-B749-8699-9E7479C6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15747-6A72-414D-B8FE-FD8CB71D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A760-8D58-774E-B6FB-EBB934DB7554}" type="datetime1">
              <a:rPr lang="en-GB" smtClean="0"/>
              <a:t>01/08/2025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25DBD-D389-6242-BE69-3BEE9F59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0048-80D0-B840-B9F8-15698FE9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22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45C394D-4474-4833-8972-AA7D24243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694" y="574851"/>
            <a:ext cx="11114785" cy="151074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EC33A87-B1FB-405A-9480-C781C4859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6691" y="5240273"/>
            <a:ext cx="3767472" cy="625518"/>
          </a:xfrm>
          <a:prstGeom prst="rect">
            <a:avLst/>
          </a:prstGeom>
        </p:spPr>
        <p:txBody>
          <a:bodyPr>
            <a:noAutofit/>
          </a:bodyPr>
          <a:lstStyle>
            <a:lvl1pPr marL="7701" marR="3081" indent="0" algn="l" defTabSz="914400" rtl="0" eaLnBrk="1" latinLnBrk="0" hangingPunct="1">
              <a:lnSpc>
                <a:spcPts val="1649"/>
              </a:lnSpc>
              <a:spcBef>
                <a:spcPts val="1286"/>
              </a:spcBef>
              <a:buNone/>
              <a:defRPr lang="en-US" sz="1450" kern="1200" spc="9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F12B0E5-A9D2-41DD-AF9C-75450780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06691" y="5930399"/>
            <a:ext cx="3767472" cy="223138"/>
          </a:xfrm>
        </p:spPr>
        <p:txBody>
          <a:bodyPr/>
          <a:lstStyle>
            <a:lvl1pPr marL="7701" algn="l" defTabSz="914400" rtl="0" eaLnBrk="1" latinLnBrk="0" hangingPunct="1">
              <a:defRPr lang="en-US" sz="1450" kern="1200" spc="-36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Click to type document status e.g. Confidential</a:t>
            </a: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86072FC2-12BB-47CF-AEF4-F60DCAD0B904}"/>
              </a:ext>
            </a:extLst>
          </p:cNvPr>
          <p:cNvSpPr/>
          <p:nvPr userDrawn="1"/>
        </p:nvSpPr>
        <p:spPr>
          <a:xfrm>
            <a:off x="8106691" y="5139188"/>
            <a:ext cx="3767472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721" y="0"/>
                </a:lnTo>
              </a:path>
            </a:pathLst>
          </a:custGeom>
          <a:ln w="523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62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74EC5B8-F392-49EB-83D6-90DBBE6CF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6691" y="4442702"/>
            <a:ext cx="3767472" cy="6255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7701" algn="l" defTabSz="914400" rtl="0" eaLnBrk="1" latinLnBrk="0" hangingPunct="1">
              <a:spcBef>
                <a:spcPts val="73"/>
              </a:spcBef>
              <a:defRPr lang="en-US" sz="1450" b="1" kern="1200" spc="-3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6656C1D5-9FCB-407D-8EA3-19DDFB251770}"/>
              </a:ext>
            </a:extLst>
          </p:cNvPr>
          <p:cNvSpPr/>
          <p:nvPr userDrawn="1"/>
        </p:nvSpPr>
        <p:spPr>
          <a:xfrm>
            <a:off x="8106691" y="4354618"/>
            <a:ext cx="3767472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721" y="0"/>
                </a:lnTo>
              </a:path>
            </a:pathLst>
          </a:custGeom>
          <a:ln w="523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62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E755C0D-DE1B-4BD6-A05E-CBD220E20C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6691" y="6260621"/>
            <a:ext cx="3767472" cy="265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180563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DC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91DB4D95-7E4E-DED4-6CFD-1B23132EF011}"/>
              </a:ext>
            </a:extLst>
          </p:cNvPr>
          <p:cNvSpPr/>
          <p:nvPr/>
        </p:nvSpPr>
        <p:spPr>
          <a:xfrm>
            <a:off x="0" y="0"/>
            <a:ext cx="12191146" cy="59553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0FA68C-360D-8B63-9B41-7E6AF2285E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396" y="902613"/>
            <a:ext cx="3723875" cy="122871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5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68528A-D33B-01CC-9789-FAA7BA2B3B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396" y="2565239"/>
            <a:ext cx="3723875" cy="112360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5FB0BE-269B-B012-E956-BB5AAFB8BE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81396" y="350873"/>
            <a:ext cx="3723875" cy="248396"/>
          </a:xfrm>
        </p:spPr>
        <p:txBody>
          <a:bodyPr anchor="t"/>
          <a:lstStyle>
            <a:lvl1pPr algn="l">
              <a:defRPr sz="1400"/>
            </a:lvl1pPr>
          </a:lstStyle>
          <a:p>
            <a:pPr lvl="0"/>
            <a:fld id="{B45284AF-9F21-6444-86AF-C6D4F067C3B1}" type="datetime3">
              <a:rPr lang="en-GB"/>
              <a:pPr lvl="0"/>
              <a:t>1 August, 2025</a:t>
            </a:fld>
            <a:endParaRPr lang="en-GB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14AA52E-1E3A-564A-A606-4076A0B1FBE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41737" y="0"/>
            <a:ext cx="7949409" cy="5955386"/>
          </a:xfrm>
          <a:solidFill>
            <a:srgbClr val="E9E5E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F1E52A6-607A-8B6D-C2DC-97F4C0BDAD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3" y="3688845"/>
            <a:ext cx="3724278" cy="611742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551717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rgbClr val="E9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E1A8715F-AED6-FC1F-9C80-0C9EF6E712BC}"/>
              </a:ext>
            </a:extLst>
          </p:cNvPr>
          <p:cNvSpPr/>
          <p:nvPr/>
        </p:nvSpPr>
        <p:spPr>
          <a:xfrm>
            <a:off x="0" y="0"/>
            <a:ext cx="12191146" cy="38732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B9D325-5424-B561-95BB-6EFA54A16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396" y="1179219"/>
            <a:ext cx="3723875" cy="1691676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63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FFF9248-7DFE-E980-83DD-8EB1881999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396" y="200719"/>
            <a:ext cx="2439591" cy="7858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300">
                <a:solidFill>
                  <a:srgbClr val="D3CCC1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ABD7BF1-8900-2C3E-8729-71636247D0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3" y="4048652"/>
            <a:ext cx="3724278" cy="61174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>
              <a:spcBef>
                <a:spcPts val="20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912981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2C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27F3630-E0F9-735F-FC5F-A6BFB03010D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94131" y="1095378"/>
            <a:ext cx="4475466" cy="5081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4EB41E-9499-2E3A-1B48-F476A85AE1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7AFC26-49EC-2027-3D1D-B26F96B086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92C744-5C08-F82E-4B36-AD66D9AD6F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977C34-B5FE-8846-84D6-471BB84ACA97}" type="datetime1">
              <a:rPr lang="en-GB"/>
              <a:pPr lvl="0"/>
              <a:t>01/08/2025</a:t>
            </a:fld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9E22FF2-5E29-9324-1AB7-6914DE25D2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0201" y="1094911"/>
            <a:ext cx="2778623" cy="5082052"/>
          </a:xfrm>
        </p:spPr>
        <p:txBody>
          <a:bodyPr>
            <a:normAutofit/>
          </a:bodyPr>
          <a:lstStyle>
            <a:lvl1pPr>
              <a:defRPr sz="1150"/>
            </a:lvl1pPr>
            <a:lvl2pPr>
              <a:defRPr sz="1150"/>
            </a:lvl2pPr>
            <a:lvl3pPr marL="0" marR="0" lvl="2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0" marR="0" lvl="3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7999" marR="0" lvl="4" indent="-107999" fontAlgn="auto">
              <a:spcAft>
                <a:spcPts val="0"/>
              </a:spcAft>
              <a:buSzPct val="100000"/>
              <a:buFont typeface="Arial" pitchFamily="34"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0BFA3CE-5B84-BEBF-DA74-15EA308E12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92038" y="1094911"/>
            <a:ext cx="2778623" cy="5082052"/>
          </a:xfrm>
        </p:spPr>
        <p:txBody>
          <a:bodyPr>
            <a:normAutofit/>
          </a:bodyPr>
          <a:lstStyle>
            <a:lvl1pPr>
              <a:defRPr sz="1150"/>
            </a:lvl1pPr>
            <a:lvl2pPr>
              <a:defRPr sz="1150"/>
            </a:lvl2pPr>
            <a:lvl3pPr marL="0" marR="0" lvl="2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0" marR="0" lvl="3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7999" marR="0" lvl="4" indent="-107999" fontAlgn="auto">
              <a:spcAft>
                <a:spcPts val="0"/>
              </a:spcAft>
              <a:buSzPct val="100000"/>
              <a:buFont typeface="Arial" pitchFamily="34"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FB29258-83A2-74D5-2600-BB681D074A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 anchorCtr="0"/>
          <a:lstStyle>
            <a:lvl1pPr algn="l">
              <a:defRPr/>
            </a:lvl1pPr>
          </a:lstStyle>
          <a:p>
            <a:pPr lvl="0"/>
            <a:r>
              <a:rPr lang="en-GB"/>
              <a:t>Page </a:t>
            </a:r>
            <a:fld id="{9405CCD0-6AEA-5C42-A036-81795DCF1C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2991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Slide">
    <p:bg>
      <p:bgPr>
        <a:solidFill>
          <a:srgbClr val="DC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0423AC1D-C5B0-0C78-F928-4FF00E9A1267}"/>
              </a:ext>
            </a:extLst>
          </p:cNvPr>
          <p:cNvSpPr/>
          <p:nvPr/>
        </p:nvSpPr>
        <p:spPr>
          <a:xfrm>
            <a:off x="0" y="0"/>
            <a:ext cx="12191146" cy="38732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0C8CB9-D138-A3BB-CAD1-895021A71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396" y="1168072"/>
            <a:ext cx="3723875" cy="1691676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63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4888C9-043D-664A-C7BD-E42AAA23C4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396" y="189573"/>
            <a:ext cx="2439591" cy="7858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300">
                <a:solidFill>
                  <a:srgbClr val="66CC93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D8E12A5-768F-91C7-CA55-7A926E6A85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3" y="4048652"/>
            <a:ext cx="3724278" cy="61174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>
              <a:spcBef>
                <a:spcPts val="20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58063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2352E7D6-A717-D540-88DD-D0A9FC54BAB2}" type="datetime1">
              <a:rPr lang="en-GB" smtClean="0"/>
              <a:t>01/08/2025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205522-6F34-EF4A-91EF-999D19148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57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bg>
      <p:bgPr>
        <a:solidFill>
          <a:srgbClr val="CF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F4E1A54D-C3F8-DC0F-BC35-ED3BD322E979}"/>
              </a:ext>
            </a:extLst>
          </p:cNvPr>
          <p:cNvSpPr/>
          <p:nvPr/>
        </p:nvSpPr>
        <p:spPr>
          <a:xfrm>
            <a:off x="859" y="-14987"/>
            <a:ext cx="12191146" cy="22858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7F0CF87-43DA-7895-D7B1-C9D72165F327}"/>
              </a:ext>
            </a:extLst>
          </p:cNvPr>
          <p:cNvSpPr txBox="1"/>
          <p:nvPr/>
        </p:nvSpPr>
        <p:spPr>
          <a:xfrm>
            <a:off x="341949" y="2255870"/>
            <a:ext cx="6081710" cy="1566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467" rIns="0" bIns="0" anchor="t" anchorCtr="0" compatLnSpc="1">
            <a:spAutoFit/>
          </a:bodyPr>
          <a:lstStyle/>
          <a:p>
            <a:pPr marL="7699" marR="0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127" b="0" i="0" u="none" strike="noStrike" kern="1200" cap="none" spc="36" baseline="0">
                <a:solidFill>
                  <a:srgbClr val="231F20"/>
                </a:solidFill>
                <a:uFillTx/>
                <a:latin typeface="Arial"/>
                <a:cs typeface="Arial"/>
              </a:rPr>
              <a:t>Thank</a:t>
            </a:r>
            <a:r>
              <a:rPr lang="en-US" sz="10127" b="0" i="0" u="none" strike="noStrike" kern="1200" cap="none" spc="115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US" sz="10127" b="0" i="0" u="none" strike="noStrike" kern="1200" cap="none" spc="33" baseline="0">
                <a:solidFill>
                  <a:srgbClr val="231F20"/>
                </a:solidFill>
                <a:uFillTx/>
                <a:latin typeface="Arial"/>
                <a:cs typeface="Arial"/>
              </a:rPr>
              <a:t>you</a:t>
            </a:r>
            <a:endParaRPr lang="en-US" sz="10127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3BE3BCF5-17FA-A199-A005-AD5A669AC540}"/>
              </a:ext>
            </a:extLst>
          </p:cNvPr>
          <p:cNvSpPr txBox="1"/>
          <p:nvPr/>
        </p:nvSpPr>
        <p:spPr>
          <a:xfrm>
            <a:off x="373696" y="311106"/>
            <a:ext cx="2447291" cy="2859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8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elexon.co.uk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593256F-EBBF-29B8-1149-C38219517261}"/>
              </a:ext>
            </a:extLst>
          </p:cNvPr>
          <p:cNvSpPr/>
          <p:nvPr/>
        </p:nvSpPr>
        <p:spPr>
          <a:xfrm>
            <a:off x="0" y="2285844"/>
            <a:ext cx="12191146" cy="3676217"/>
          </a:xfrm>
          <a:prstGeom prst="rect">
            <a:avLst/>
          </a:prstGeom>
          <a:solidFill>
            <a:srgbClr val="E2EDF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D2D478-928E-8935-72AC-C476DD59DE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3" y="2408264"/>
            <a:ext cx="11439528" cy="156699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10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6895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0CDAC-79F9-4E49-8C07-03D6812E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89862B66-6391-664F-AE6E-16F90EF95CCC}" type="datetime1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CAC75-984F-1E44-9B93-A04F26E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8BC991BD-74D8-7F44-B301-1AA020A957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42" y="748642"/>
            <a:ext cx="6109358" cy="61093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03A5B5-3360-0C4A-A5F5-266CDCCD4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reeform 76">
            <a:extLst>
              <a:ext uri="{FF2B5EF4-FFF2-40B4-BE49-F238E27FC236}">
                <a16:creationId xmlns:a16="http://schemas.microsoft.com/office/drawing/2014/main" id="{2B950231-5F5C-FF4B-814E-D0021BF25388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Date Placeholder 3">
            <a:extLst>
              <a:ext uri="{FF2B5EF4-FFF2-40B4-BE49-F238E27FC236}">
                <a16:creationId xmlns:a16="http://schemas.microsoft.com/office/drawing/2014/main" id="{6894AD6D-C7D4-BE42-9291-4FFACE14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C5F40569-7EAF-4140-8C31-D9879D43A70E}" type="datetime1">
              <a:rPr lang="en-GB" smtClean="0"/>
              <a:t>01/08/2025</a:t>
            </a:fld>
            <a:endParaRPr lang="en-GB"/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87A5C4AB-9B99-5449-AB39-A0CBA439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81" name="Text Placeholder 42">
            <a:extLst>
              <a:ext uri="{FF2B5EF4-FFF2-40B4-BE49-F238E27FC236}">
                <a16:creationId xmlns:a16="http://schemas.microsoft.com/office/drawing/2014/main" id="{26A11E91-7A1D-BE49-9E30-ACFD5B1B3D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09" y="772020"/>
            <a:ext cx="5869858" cy="58698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212CBC1-9283-1C46-A636-76A36B2005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Date Placeholder 3">
            <a:extLst>
              <a:ext uri="{FF2B5EF4-FFF2-40B4-BE49-F238E27FC236}">
                <a16:creationId xmlns:a16="http://schemas.microsoft.com/office/drawing/2014/main" id="{3A696D3B-5C80-1547-8954-C7BDB754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9944797-CA36-A54E-9242-208F8D0FC215}" type="datetime1">
              <a:rPr lang="en-GB" smtClean="0"/>
              <a:t>01/08/2025</a:t>
            </a:fld>
            <a:endParaRPr lang="en-GB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45EE5062-5412-9A42-8E66-218332A1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80" name="Text Placeholder 42">
            <a:extLst>
              <a:ext uri="{FF2B5EF4-FFF2-40B4-BE49-F238E27FC236}">
                <a16:creationId xmlns:a16="http://schemas.microsoft.com/office/drawing/2014/main" id="{53BBB0DA-1CF9-AB41-BFEE-62F51805E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53" y="772020"/>
            <a:ext cx="6076347" cy="60763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D9CCE70-A690-0743-B9C2-9648DEA264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03535"/>
            <a:ext cx="6109358" cy="615422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75D81D-9C6D-8141-843D-120FB3E5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77BE763C-7FED-244E-82A4-C21B4BA472EC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EBBB99-4D25-B146-A988-FAD44B18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0D32C0E-EFEF-3C4A-8036-5592C7869C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45A6211-4265-D046-832C-07CC52C99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03535"/>
            <a:ext cx="6109358" cy="615422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75D81D-9C6D-8141-843D-120FB3E5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D9953351-230A-B447-9CE4-8AD88F06B66E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EBBB99-4D25-B146-A988-FAD44B18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0D32C0E-EFEF-3C4A-8036-5592C7869C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8A69987-F7CA-B44F-ABAE-2E069FDE4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400DB-B5C0-A043-BB71-790D59106CA7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C6D31E-9EF5-DE4A-B7ED-93A282EFC0CC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76258C-AB7A-5648-A79F-BEE0EDBEA7C4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36530-6A5B-F848-B531-1E78891D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3624778" cy="2086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869F2-E028-3345-8990-DF58BF701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798" y="1825625"/>
            <a:ext cx="115724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16AD-C6DE-BA44-9299-0ED9DAE3F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3160" y="6356350"/>
            <a:ext cx="198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0">
                <a:solidFill>
                  <a:schemeClr val="tx1"/>
                </a:solidFill>
              </a:defRPr>
            </a:lvl1pPr>
          </a:lstStyle>
          <a:p>
            <a:fld id="{C5905A1F-AEC5-DC43-A6C2-D11DE53DCE35}" type="datetime1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A0821-B10C-6146-9AD5-0F4155C57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77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>
                <a:solidFill>
                  <a:schemeClr val="tx1"/>
                </a:solidFill>
              </a:defRPr>
            </a:lvl1pPr>
          </a:lstStyle>
          <a:p>
            <a:r>
              <a:rPr lang="en-US"/>
              <a:t>Document Classification:	Public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6AF0-D802-5344-9D9B-24F0BF4F0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9002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6B8404D-39F8-084D-824E-5630702531B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102368" y="6301078"/>
            <a:ext cx="1491660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1300" kern="1200" spc="0" baseline="0" dirty="0" smtClean="0">
          <a:solidFill>
            <a:srgbClr val="051426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preadiness@mhhsprogramme.co.uk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9879-CB69-6049-A75F-4B4E969D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M10/M11 Supplier Reporting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9F52-D041-FF4D-A19A-CDD33BA61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Version 1.0</a:t>
            </a:r>
            <a:endParaRPr lang="en-US" dirty="0"/>
          </a:p>
          <a:p>
            <a:r>
              <a:rPr lang="en-GB" dirty="0"/>
              <a:t>MHHS-DEL4060</a:t>
            </a:r>
            <a:endParaRPr lang="en-GB" dirty="0">
              <a:cs typeface="Arial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F8BD28-4468-4711-8B62-3B3511F30578}"/>
              </a:ext>
            </a:extLst>
          </p:cNvPr>
          <p:cNvSpPr txBox="1">
            <a:spLocks/>
          </p:cNvSpPr>
          <p:nvPr/>
        </p:nvSpPr>
        <p:spPr>
          <a:xfrm>
            <a:off x="4038600" y="63377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Document Classification:	Public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5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BE5FC-B0C6-6ACC-2DBF-1E508C5A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9237-AC7A-2364-4404-854DBC04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M10/M11 Cutover Plan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60C5-BFE0-C43B-A667-8FCC8758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265FA0-5CCE-69B0-86DD-4E753F2C8DCB}"/>
              </a:ext>
            </a:extLst>
          </p:cNvPr>
          <p:cNvSpPr/>
          <p:nvPr/>
        </p:nvSpPr>
        <p:spPr>
          <a:xfrm>
            <a:off x="374103" y="1577397"/>
            <a:ext cx="11212134" cy="3703206"/>
          </a:xfrm>
          <a:prstGeom prst="roundRect">
            <a:avLst>
              <a:gd name="adj" fmla="val 0"/>
            </a:avLst>
          </a:prstGeom>
          <a:solidFill>
            <a:srgbClr val="E3FFFE"/>
          </a:solidFill>
          <a:ln w="285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A8B3FA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04726-22B6-A2A9-3D9A-E768CD904028}"/>
              </a:ext>
            </a:extLst>
          </p:cNvPr>
          <p:cNvSpPr txBox="1"/>
          <p:nvPr/>
        </p:nvSpPr>
        <p:spPr>
          <a:xfrm>
            <a:off x="421271" y="1642570"/>
            <a:ext cx="11212134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41425"/>
                </a:solidFill>
              </a:rPr>
              <a:t>Suppliers are required to provide regular status updates to the Programme, outlining progress on their cutover activities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41425"/>
                </a:solidFill>
              </a:rPr>
              <a:t>To support this, the Programme has developed templates for Participants to complete, which include:</a:t>
            </a:r>
            <a:endParaRPr lang="en-GB" sz="1400" dirty="0">
              <a:solidFill>
                <a:srgbClr val="041425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sz="1400" dirty="0">
                <a:solidFill>
                  <a:srgbClr val="041425"/>
                </a:solidFill>
              </a:rPr>
              <a:t>A list of all cutover activities for which Participants are required to provide a RAG status and an expected finish date</a:t>
            </a:r>
            <a:endParaRPr lang="en-GB" sz="1400" dirty="0">
              <a:solidFill>
                <a:srgbClr val="041425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sz="1400" dirty="0">
                <a:solidFill>
                  <a:srgbClr val="041425"/>
                </a:solidFill>
              </a:rPr>
              <a:t>A risk and issue log</a:t>
            </a:r>
            <a:endParaRPr lang="en-GB" sz="1400" dirty="0">
              <a:solidFill>
                <a:srgbClr val="041425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sz="1400" dirty="0">
                <a:solidFill>
                  <a:srgbClr val="041425"/>
                </a:solidFill>
              </a:rPr>
              <a:t>A free-text section for any additional feedback or comments</a:t>
            </a:r>
            <a:endParaRPr lang="en-GB" sz="1400" dirty="0">
              <a:solidFill>
                <a:srgbClr val="041425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41425"/>
                </a:solidFill>
              </a:rPr>
              <a:t>Reporting will occur on a weekly basis from the 6</a:t>
            </a:r>
            <a:r>
              <a:rPr lang="en-GB" sz="1400" baseline="30000" dirty="0">
                <a:solidFill>
                  <a:srgbClr val="041425"/>
                </a:solidFill>
              </a:rPr>
              <a:t>th</a:t>
            </a:r>
            <a:r>
              <a:rPr lang="en-GB" sz="1400" dirty="0">
                <a:solidFill>
                  <a:srgbClr val="041425"/>
                </a:solidFill>
              </a:rPr>
              <a:t> August up until M10. Details of the reporting cadence can be found on slides 5 and 6. The completed templates should be sent to the </a:t>
            </a:r>
            <a:r>
              <a:rPr lang="en-GB" sz="1400" dirty="0" err="1">
                <a:solidFill>
                  <a:srgbClr val="041425"/>
                </a:solidFill>
              </a:rPr>
              <a:t>OpReadiness</a:t>
            </a:r>
            <a:r>
              <a:rPr lang="en-GB" sz="1400" dirty="0">
                <a:solidFill>
                  <a:srgbClr val="041425"/>
                </a:solidFill>
              </a:rPr>
              <a:t> team at </a:t>
            </a:r>
            <a:r>
              <a:rPr lang="en-GB" sz="1400" dirty="0">
                <a:solidFill>
                  <a:srgbClr val="041425"/>
                </a:solidFill>
                <a:hlinkClick r:id="rId2"/>
              </a:rPr>
              <a:t>opreadiness@mhhsprogramme.co.uk</a:t>
            </a:r>
            <a:r>
              <a:rPr lang="en-GB" sz="1400" dirty="0">
                <a:solidFill>
                  <a:srgbClr val="041425"/>
                </a:solidFill>
              </a:rPr>
              <a:t> by 3pm each Wednesday</a:t>
            </a:r>
            <a:endParaRPr lang="en-GB" sz="1400" dirty="0">
              <a:solidFill>
                <a:srgbClr val="041425"/>
              </a:solidFill>
              <a:cs typeface="Arial"/>
            </a:endParaRPr>
          </a:p>
          <a:p>
            <a:pPr lvl="0"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41425"/>
                </a:solidFill>
              </a:rPr>
              <a:t>The Programme will collate the submissions from Participants and produce a consolidated dashboard, which will be made available on the Collaboration Base. This dashboard will provide an overview of collective progress</a:t>
            </a:r>
            <a:endParaRPr lang="en-GB" sz="1400" dirty="0">
              <a:solidFill>
                <a:srgbClr val="041425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 b="1" i="1" dirty="0">
                <a:solidFill>
                  <a:srgbClr val="041425"/>
                </a:solidFill>
              </a:rPr>
              <a:t>Please note:</a:t>
            </a:r>
            <a:r>
              <a:rPr lang="en-GB" sz="1400" i="1" dirty="0">
                <a:solidFill>
                  <a:srgbClr val="041425"/>
                </a:solidFill>
              </a:rPr>
              <a:t> The dashboard will present anonymised data, no individual Participant names will be disclosed, only aggregated figures will be shared</a:t>
            </a:r>
            <a:endParaRPr lang="en-GB" sz="1400">
              <a:solidFill>
                <a:srgbClr val="041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3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4903CB46-D64B-DF50-6800-D5FC0F03F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57767"/>
              </p:ext>
            </p:extLst>
          </p:nvPr>
        </p:nvGraphicFramePr>
        <p:xfrm>
          <a:off x="627031" y="855152"/>
          <a:ext cx="11149335" cy="5147695"/>
        </p:xfrm>
        <a:graphic>
          <a:graphicData uri="http://schemas.openxmlformats.org/drawingml/2006/table">
            <a:tbl>
              <a:tblPr firstRow="1" bandRow="1"/>
              <a:tblGrid>
                <a:gridCol w="2229867">
                  <a:extLst>
                    <a:ext uri="{9D8B030D-6E8A-4147-A177-3AD203B41FA5}">
                      <a16:colId xmlns:a16="http://schemas.microsoft.com/office/drawing/2014/main" val="3840547947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33802978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372127466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202876113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11463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3585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31/07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74090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05/08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06/08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07/08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08/08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883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13/08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14/08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15/08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91949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19/08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21/08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22/08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451116"/>
                  </a:ext>
                </a:extLst>
              </a:tr>
              <a:tr h="96553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26/08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27/08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28/08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5435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B75BB99-0668-18B0-97FE-9E8C2D7629DB}"/>
              </a:ext>
            </a:extLst>
          </p:cNvPr>
          <p:cNvSpPr txBox="1">
            <a:spLocks/>
          </p:cNvSpPr>
          <p:nvPr/>
        </p:nvSpPr>
        <p:spPr>
          <a:xfrm>
            <a:off x="309798" y="400237"/>
            <a:ext cx="5184000" cy="208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300" kern="1200" spc="0" baseline="0" dirty="0" smtClean="0">
                <a:solidFill>
                  <a:srgbClr val="051426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 b="1"/>
              <a:t>M10/M11 Cutover Plan Reporting Schedule (1/2)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8FF13F3A-D979-E825-5F7B-3BD7694A10EE}"/>
              </a:ext>
            </a:extLst>
          </p:cNvPr>
          <p:cNvSpPr/>
          <p:nvPr/>
        </p:nvSpPr>
        <p:spPr>
          <a:xfrm>
            <a:off x="5293351" y="3160738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43721AC4-A51D-6998-90AD-550A40AD4E00}"/>
              </a:ext>
            </a:extLst>
          </p:cNvPr>
          <p:cNvSpPr/>
          <p:nvPr/>
        </p:nvSpPr>
        <p:spPr>
          <a:xfrm>
            <a:off x="5291328" y="5318760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30337-CAA9-FF99-9328-1738F54409EF}"/>
              </a:ext>
            </a:extLst>
          </p:cNvPr>
          <p:cNvSpPr txBox="1"/>
          <p:nvPr/>
        </p:nvSpPr>
        <p:spPr>
          <a:xfrm>
            <a:off x="5671405" y="3073792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3F5A4-DA53-303A-2D23-5F7D28CAC3F0}"/>
              </a:ext>
            </a:extLst>
          </p:cNvPr>
          <p:cNvSpPr txBox="1"/>
          <p:nvPr/>
        </p:nvSpPr>
        <p:spPr>
          <a:xfrm>
            <a:off x="5705856" y="5231814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DB52779F-FB27-DA3C-3AC0-566548039F17}"/>
              </a:ext>
            </a:extLst>
          </p:cNvPr>
          <p:cNvSpPr/>
          <p:nvPr/>
        </p:nvSpPr>
        <p:spPr>
          <a:xfrm>
            <a:off x="5274550" y="2464266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9D28C-7208-3A7F-BB9D-8F26B6C6914A}"/>
              </a:ext>
            </a:extLst>
          </p:cNvPr>
          <p:cNvSpPr txBox="1"/>
          <p:nvPr/>
        </p:nvSpPr>
        <p:spPr>
          <a:xfrm>
            <a:off x="5652604" y="2352936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28838668-9E71-CBA4-17E0-D464C65019AF}"/>
              </a:ext>
            </a:extLst>
          </p:cNvPr>
          <p:cNvSpPr/>
          <p:nvPr/>
        </p:nvSpPr>
        <p:spPr>
          <a:xfrm>
            <a:off x="5274550" y="4376956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D0640-D021-BF5B-F748-68F6E96EE816}"/>
              </a:ext>
            </a:extLst>
          </p:cNvPr>
          <p:cNvSpPr txBox="1"/>
          <p:nvPr/>
        </p:nvSpPr>
        <p:spPr>
          <a:xfrm>
            <a:off x="5652604" y="4265626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14ADC2E3-02B4-4BBD-77FD-6D57C4C0C414}"/>
              </a:ext>
            </a:extLst>
          </p:cNvPr>
          <p:cNvSpPr/>
          <p:nvPr/>
        </p:nvSpPr>
        <p:spPr>
          <a:xfrm>
            <a:off x="9734819" y="2481910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9F40E-8422-626F-76E6-4FD02586BDCC}"/>
              </a:ext>
            </a:extLst>
          </p:cNvPr>
          <p:cNvSpPr txBox="1"/>
          <p:nvPr/>
        </p:nvSpPr>
        <p:spPr>
          <a:xfrm>
            <a:off x="10149347" y="2462913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A8D8173F-59B0-9F63-5249-C8FF56D5900C}"/>
              </a:ext>
            </a:extLst>
          </p:cNvPr>
          <p:cNvSpPr/>
          <p:nvPr/>
        </p:nvSpPr>
        <p:spPr>
          <a:xfrm>
            <a:off x="9734819" y="3424805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E2227-7A21-38F9-0FED-83BF01AAAAE9}"/>
              </a:ext>
            </a:extLst>
          </p:cNvPr>
          <p:cNvSpPr txBox="1"/>
          <p:nvPr/>
        </p:nvSpPr>
        <p:spPr>
          <a:xfrm>
            <a:off x="10149347" y="3405808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9248F155-7791-03F3-C58F-CBE7ECE5EFEA}"/>
              </a:ext>
            </a:extLst>
          </p:cNvPr>
          <p:cNvSpPr/>
          <p:nvPr/>
        </p:nvSpPr>
        <p:spPr>
          <a:xfrm>
            <a:off x="9734819" y="4357960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699517-569A-0C17-B7AA-C2A90C3922D9}"/>
              </a:ext>
            </a:extLst>
          </p:cNvPr>
          <p:cNvSpPr txBox="1"/>
          <p:nvPr/>
        </p:nvSpPr>
        <p:spPr>
          <a:xfrm>
            <a:off x="10149347" y="4338963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EF47B9B0-6D45-6A0A-01E6-409C5162F5BC}"/>
              </a:ext>
            </a:extLst>
          </p:cNvPr>
          <p:cNvSpPr/>
          <p:nvPr/>
        </p:nvSpPr>
        <p:spPr>
          <a:xfrm>
            <a:off x="9734819" y="5338845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DDFF4-7771-C3CC-B2E1-8AFCE5FD6345}"/>
              </a:ext>
            </a:extLst>
          </p:cNvPr>
          <p:cNvSpPr txBox="1"/>
          <p:nvPr/>
        </p:nvSpPr>
        <p:spPr>
          <a:xfrm>
            <a:off x="10149347" y="5319848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B2329A52-5989-94B2-22DC-99F6431D774F}"/>
              </a:ext>
            </a:extLst>
          </p:cNvPr>
          <p:cNvSpPr/>
          <p:nvPr/>
        </p:nvSpPr>
        <p:spPr>
          <a:xfrm>
            <a:off x="5291328" y="3602700"/>
            <a:ext cx="414528" cy="42367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92610A-E7D3-D21C-88EB-20219C71EA01}"/>
              </a:ext>
            </a:extLst>
          </p:cNvPr>
          <p:cNvSpPr txBox="1"/>
          <p:nvPr/>
        </p:nvSpPr>
        <p:spPr>
          <a:xfrm>
            <a:off x="5705856" y="3749188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TORWG</a:t>
            </a:r>
          </a:p>
        </p:txBody>
      </p:sp>
    </p:spTree>
    <p:extLst>
      <p:ext uri="{BB962C8B-B14F-4D97-AF65-F5344CB8AC3E}">
        <p14:creationId xmlns:p14="http://schemas.microsoft.com/office/powerpoint/2010/main" val="280372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A4AB2-2E5B-7658-5D1C-C85D5106F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288178F6-202A-65DD-94D7-8D8F35F23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04792"/>
              </p:ext>
            </p:extLst>
          </p:nvPr>
        </p:nvGraphicFramePr>
        <p:xfrm>
          <a:off x="627031" y="855152"/>
          <a:ext cx="11149335" cy="5147695"/>
        </p:xfrm>
        <a:graphic>
          <a:graphicData uri="http://schemas.openxmlformats.org/drawingml/2006/table">
            <a:tbl>
              <a:tblPr firstRow="1" bandRow="1"/>
              <a:tblGrid>
                <a:gridCol w="2229867">
                  <a:extLst>
                    <a:ext uri="{9D8B030D-6E8A-4147-A177-3AD203B41FA5}">
                      <a16:colId xmlns:a16="http://schemas.microsoft.com/office/drawing/2014/main" val="3840547947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33802978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372127466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202876113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11463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3585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02/09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03/09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04/09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05/09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74090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08/09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09/09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11/09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883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15/09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16/09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17/09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18/09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19/09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91949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22/09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23/09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24/09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25/09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26/09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451116"/>
                  </a:ext>
                </a:extLst>
              </a:tr>
              <a:tr h="9655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01/10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02/10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03/10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5435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084A14-EBFC-55D4-9B83-D2592217D978}"/>
              </a:ext>
            </a:extLst>
          </p:cNvPr>
          <p:cNvSpPr txBox="1">
            <a:spLocks/>
          </p:cNvSpPr>
          <p:nvPr/>
        </p:nvSpPr>
        <p:spPr>
          <a:xfrm>
            <a:off x="309798" y="400237"/>
            <a:ext cx="4680000" cy="208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300" kern="1200" spc="0" baseline="0" dirty="0" smtClean="0">
                <a:solidFill>
                  <a:srgbClr val="051426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 b="1"/>
              <a:t>M10/M11 Cutover Plan Reporting Schedule (2/2)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72CF7887-F4DB-30CA-B251-F7960B109AF4}"/>
              </a:ext>
            </a:extLst>
          </p:cNvPr>
          <p:cNvSpPr/>
          <p:nvPr/>
        </p:nvSpPr>
        <p:spPr>
          <a:xfrm>
            <a:off x="5274550" y="1572605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6D4F1-F46E-9EBF-9316-A099D7DC68F6}"/>
              </a:ext>
            </a:extLst>
          </p:cNvPr>
          <p:cNvSpPr txBox="1"/>
          <p:nvPr/>
        </p:nvSpPr>
        <p:spPr>
          <a:xfrm>
            <a:off x="5652604" y="1461275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35A8FA7A-5005-3251-6DE5-9C0962AC9EA9}"/>
              </a:ext>
            </a:extLst>
          </p:cNvPr>
          <p:cNvSpPr/>
          <p:nvPr/>
        </p:nvSpPr>
        <p:spPr>
          <a:xfrm>
            <a:off x="9734819" y="2481910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FD903-C558-67CC-D050-E455262D69BA}"/>
              </a:ext>
            </a:extLst>
          </p:cNvPr>
          <p:cNvSpPr txBox="1"/>
          <p:nvPr/>
        </p:nvSpPr>
        <p:spPr>
          <a:xfrm>
            <a:off x="10149347" y="2462913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5404B674-79EE-2088-B112-A375D48B1900}"/>
              </a:ext>
            </a:extLst>
          </p:cNvPr>
          <p:cNvSpPr/>
          <p:nvPr/>
        </p:nvSpPr>
        <p:spPr>
          <a:xfrm>
            <a:off x="9734819" y="3571896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6EDC2-F48C-1EC1-69BC-B51F6ACB59F6}"/>
              </a:ext>
            </a:extLst>
          </p:cNvPr>
          <p:cNvSpPr txBox="1"/>
          <p:nvPr/>
        </p:nvSpPr>
        <p:spPr>
          <a:xfrm>
            <a:off x="10149347" y="3552899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D22F8EF4-CC93-0DBC-E460-A1E6962FFD3A}"/>
              </a:ext>
            </a:extLst>
          </p:cNvPr>
          <p:cNvSpPr/>
          <p:nvPr/>
        </p:nvSpPr>
        <p:spPr>
          <a:xfrm>
            <a:off x="9734819" y="1542343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6D835-F621-F338-71CB-B3A22C70258D}"/>
              </a:ext>
            </a:extLst>
          </p:cNvPr>
          <p:cNvSpPr txBox="1"/>
          <p:nvPr/>
        </p:nvSpPr>
        <p:spPr>
          <a:xfrm>
            <a:off x="10149347" y="1523346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3382D8F7-CB3D-F075-3212-CE1331DF8C2C}"/>
              </a:ext>
            </a:extLst>
          </p:cNvPr>
          <p:cNvSpPr/>
          <p:nvPr/>
        </p:nvSpPr>
        <p:spPr>
          <a:xfrm>
            <a:off x="3118579" y="4379009"/>
            <a:ext cx="414528" cy="42367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38F494-5240-FD20-7A40-944D42CF9ABE}"/>
              </a:ext>
            </a:extLst>
          </p:cNvPr>
          <p:cNvSpPr txBox="1"/>
          <p:nvPr/>
        </p:nvSpPr>
        <p:spPr>
          <a:xfrm>
            <a:off x="3533107" y="4452345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TORWG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5F6286DC-C2DC-1E06-936C-317DAA4691F1}"/>
              </a:ext>
            </a:extLst>
          </p:cNvPr>
          <p:cNvSpPr/>
          <p:nvPr/>
        </p:nvSpPr>
        <p:spPr>
          <a:xfrm>
            <a:off x="5291328" y="4379009"/>
            <a:ext cx="414528" cy="42367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68FFB0-DEB1-0063-4BF9-62CF33D4A7E3}"/>
              </a:ext>
            </a:extLst>
          </p:cNvPr>
          <p:cNvSpPr txBox="1"/>
          <p:nvPr/>
        </p:nvSpPr>
        <p:spPr>
          <a:xfrm>
            <a:off x="5705856" y="4452345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PSG</a:t>
            </a: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5801BC87-7716-DF9E-166E-6C21EF464E17}"/>
              </a:ext>
            </a:extLst>
          </p:cNvPr>
          <p:cNvSpPr/>
          <p:nvPr/>
        </p:nvSpPr>
        <p:spPr>
          <a:xfrm>
            <a:off x="9734819" y="3144057"/>
            <a:ext cx="414528" cy="4236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8A771-AF08-A02C-2DFE-C2D9D8C7A49B}"/>
              </a:ext>
            </a:extLst>
          </p:cNvPr>
          <p:cNvSpPr txBox="1"/>
          <p:nvPr/>
        </p:nvSpPr>
        <p:spPr>
          <a:xfrm>
            <a:off x="10149347" y="3194920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MCAG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70CC969D-43FE-3D67-43B0-36810B085FCE}"/>
              </a:ext>
            </a:extLst>
          </p:cNvPr>
          <p:cNvSpPr/>
          <p:nvPr/>
        </p:nvSpPr>
        <p:spPr>
          <a:xfrm>
            <a:off x="5274550" y="2464266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EF3B8E-6A11-D774-75D3-16BF8B7AED73}"/>
              </a:ext>
            </a:extLst>
          </p:cNvPr>
          <p:cNvSpPr txBox="1"/>
          <p:nvPr/>
        </p:nvSpPr>
        <p:spPr>
          <a:xfrm>
            <a:off x="5652604" y="2352936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F395E6B5-4B4C-DD6B-060B-AD8FAAFD146B}"/>
              </a:ext>
            </a:extLst>
          </p:cNvPr>
          <p:cNvSpPr/>
          <p:nvPr/>
        </p:nvSpPr>
        <p:spPr>
          <a:xfrm>
            <a:off x="5293351" y="3160738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264784-3D68-C6CD-151D-39B3FB1D853A}"/>
              </a:ext>
            </a:extLst>
          </p:cNvPr>
          <p:cNvSpPr txBox="1"/>
          <p:nvPr/>
        </p:nvSpPr>
        <p:spPr>
          <a:xfrm>
            <a:off x="5671405" y="3073792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2C69C6B8-EF57-1E68-B479-07F7EF62CF2C}"/>
              </a:ext>
            </a:extLst>
          </p:cNvPr>
          <p:cNvSpPr/>
          <p:nvPr/>
        </p:nvSpPr>
        <p:spPr>
          <a:xfrm>
            <a:off x="5291328" y="3602700"/>
            <a:ext cx="414528" cy="42367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C43102-300A-0DF2-7DE8-4BF4BEB065A7}"/>
              </a:ext>
            </a:extLst>
          </p:cNvPr>
          <p:cNvSpPr txBox="1"/>
          <p:nvPr/>
        </p:nvSpPr>
        <p:spPr>
          <a:xfrm>
            <a:off x="5705856" y="3749188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TORWG</a:t>
            </a:r>
          </a:p>
        </p:txBody>
      </p:sp>
    </p:spTree>
    <p:extLst>
      <p:ext uri="{BB962C8B-B14F-4D97-AF65-F5344CB8AC3E}">
        <p14:creationId xmlns:p14="http://schemas.microsoft.com/office/powerpoint/2010/main" val="288301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BFFD5-247F-EFEE-7276-80F1F8E58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9558B-1687-285A-AA96-93FA176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95301C-C76D-1AB1-61D5-8960262D1AE0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1153157"/>
          <a:ext cx="11572409" cy="2040409"/>
        </p:xfrm>
        <a:graphic>
          <a:graphicData uri="http://schemas.openxmlformats.org/drawingml/2006/table">
            <a:tbl>
              <a:tblPr/>
              <a:tblGrid>
                <a:gridCol w="2718912">
                  <a:extLst>
                    <a:ext uri="{9D8B030D-6E8A-4147-A177-3AD203B41FA5}">
                      <a16:colId xmlns:a16="http://schemas.microsoft.com/office/drawing/2014/main" val="4096666056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31284979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451199427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1627792982"/>
                    </a:ext>
                  </a:extLst>
                </a:gridCol>
                <a:gridCol w="3825861">
                  <a:extLst>
                    <a:ext uri="{9D8B030D-6E8A-4147-A177-3AD203B41FA5}">
                      <a16:colId xmlns:a16="http://schemas.microsoft.com/office/drawing/2014/main" val="943474084"/>
                    </a:ext>
                  </a:extLst>
                </a:gridCol>
              </a:tblGrid>
              <a:tr h="335349"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Activities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Start Date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Expected 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altLang="en-US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Current RAG</a:t>
                      </a:r>
                      <a:endParaRPr kumimoji="0" lang="en-US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Commentary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MHHS Functionality deployed to Production (declaration to the Programme that this will be complete in line with M11 timelines set out in the Cutover Plan)  </a:t>
                      </a:r>
                      <a:endParaRPr lang="en-GB" sz="1000" dirty="0">
                        <a:effectLst/>
                        <a:latin typeface="Times New Roman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0491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UIT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25/07/2025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493677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ServiceNow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7654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Qualification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20670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Production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6816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68010F-7FC5-792F-D1CA-307D358AB21F}"/>
              </a:ext>
            </a:extLst>
          </p:cNvPr>
          <p:cNvSpPr txBox="1"/>
          <p:nvPr/>
        </p:nvSpPr>
        <p:spPr>
          <a:xfrm>
            <a:off x="4446129" y="2014007"/>
            <a:ext cx="84666" cy="62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AC21F57-EF67-9EC0-699F-A7159332F9F9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781559"/>
          <a:ext cx="11572874" cy="241350"/>
        </p:xfrm>
        <a:graphic>
          <a:graphicData uri="http://schemas.openxmlformats.org/drawingml/2006/table">
            <a:tbl>
              <a:tblPr/>
              <a:tblGrid>
                <a:gridCol w="1436185">
                  <a:extLst>
                    <a:ext uri="{9D8B030D-6E8A-4147-A177-3AD203B41FA5}">
                      <a16:colId xmlns:a16="http://schemas.microsoft.com/office/drawing/2014/main" val="1967802726"/>
                    </a:ext>
                  </a:extLst>
                </a:gridCol>
                <a:gridCol w="2094051">
                  <a:extLst>
                    <a:ext uri="{9D8B030D-6E8A-4147-A177-3AD203B41FA5}">
                      <a16:colId xmlns:a16="http://schemas.microsoft.com/office/drawing/2014/main" val="533935850"/>
                    </a:ext>
                  </a:extLst>
                </a:gridCol>
                <a:gridCol w="1630765">
                  <a:extLst>
                    <a:ext uri="{9D8B030D-6E8A-4147-A177-3AD203B41FA5}">
                      <a16:colId xmlns:a16="http://schemas.microsoft.com/office/drawing/2014/main" val="3700171075"/>
                    </a:ext>
                  </a:extLst>
                </a:gridCol>
                <a:gridCol w="2019925">
                  <a:extLst>
                    <a:ext uri="{9D8B030D-6E8A-4147-A177-3AD203B41FA5}">
                      <a16:colId xmlns:a16="http://schemas.microsoft.com/office/drawing/2014/main" val="1627890466"/>
                    </a:ext>
                  </a:extLst>
                </a:gridCol>
                <a:gridCol w="1649297">
                  <a:extLst>
                    <a:ext uri="{9D8B030D-6E8A-4147-A177-3AD203B41FA5}">
                      <a16:colId xmlns:a16="http://schemas.microsoft.com/office/drawing/2014/main" val="3055209928"/>
                    </a:ext>
                  </a:extLst>
                </a:gridCol>
                <a:gridCol w="2742651">
                  <a:extLst>
                    <a:ext uri="{9D8B030D-6E8A-4147-A177-3AD203B41FA5}">
                      <a16:colId xmlns:a16="http://schemas.microsoft.com/office/drawing/2014/main" val="1668055195"/>
                    </a:ext>
                  </a:extLst>
                </a:gridCol>
              </a:tblGrid>
              <a:tr h="2409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Organisation Name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Point of Contact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Reporting Period</a:t>
                      </a: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24002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EDB92CBE-F820-432A-6E22-8A2F74ED2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98" y="961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C518D-99ED-5137-B135-E4AF29ACE276}"/>
              </a:ext>
            </a:extLst>
          </p:cNvPr>
          <p:cNvSpPr txBox="1"/>
          <p:nvPr/>
        </p:nvSpPr>
        <p:spPr>
          <a:xfrm>
            <a:off x="9909354" y="-3284"/>
            <a:ext cx="229552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RAG Status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Off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Amber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 progress but at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On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A8B3F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Complete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BD40E7-EA8F-7A34-804C-6CC22B2C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7020000" cy="208610"/>
          </a:xfrm>
        </p:spPr>
        <p:txBody>
          <a:bodyPr/>
          <a:lstStyle/>
          <a:p>
            <a:r>
              <a:rPr lang="en-GB" b="1" dirty="0"/>
              <a:t>M10/M11 Cutover Plan Status Report – M10 / M11 Suppliers Qualification Pathway 2 </a:t>
            </a:r>
          </a:p>
        </p:txBody>
      </p:sp>
    </p:spTree>
    <p:extLst>
      <p:ext uri="{BB962C8B-B14F-4D97-AF65-F5344CB8AC3E}">
        <p14:creationId xmlns:p14="http://schemas.microsoft.com/office/powerpoint/2010/main" val="238846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7DD9F-AFCD-BB2F-BE82-207ACCA12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5A64-4FD7-192A-99B3-B89D620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7020000" cy="208610"/>
          </a:xfrm>
        </p:spPr>
        <p:txBody>
          <a:bodyPr/>
          <a:lstStyle/>
          <a:p>
            <a:r>
              <a:rPr lang="en-GB" b="1" dirty="0"/>
              <a:t>M10/M11 Cutover Plan Status Report – M10 / M11 Suppliers Qualification Pathway 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A9BEF-F8A1-6456-31AE-7A7CC640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6B966E-5C4B-7C5C-269F-C5B9D6C2CA37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1153157"/>
          <a:ext cx="11572409" cy="2040409"/>
        </p:xfrm>
        <a:graphic>
          <a:graphicData uri="http://schemas.openxmlformats.org/drawingml/2006/table">
            <a:tbl>
              <a:tblPr/>
              <a:tblGrid>
                <a:gridCol w="2718912">
                  <a:extLst>
                    <a:ext uri="{9D8B030D-6E8A-4147-A177-3AD203B41FA5}">
                      <a16:colId xmlns:a16="http://schemas.microsoft.com/office/drawing/2014/main" val="4096666056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31284979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451199427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1627792982"/>
                    </a:ext>
                  </a:extLst>
                </a:gridCol>
                <a:gridCol w="3825861">
                  <a:extLst>
                    <a:ext uri="{9D8B030D-6E8A-4147-A177-3AD203B41FA5}">
                      <a16:colId xmlns:a16="http://schemas.microsoft.com/office/drawing/2014/main" val="943474084"/>
                    </a:ext>
                  </a:extLst>
                </a:gridCol>
              </a:tblGrid>
              <a:tr h="335349"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Activities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Start Date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Expected 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altLang="en-US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Current RAG</a:t>
                      </a:r>
                      <a:endParaRPr kumimoji="0" lang="en-US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Commentary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MHHS Functionality deployed to Production (declaration to the Programme that this will be complete in line with M11 timelines set out in the Cutover Plan)</a:t>
                      </a:r>
                      <a:endParaRPr lang="en-GB" sz="1000" dirty="0">
                        <a:effectLst/>
                        <a:latin typeface="Times New Roman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2020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UIT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7638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ServiceNow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33955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Qualification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483801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Production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721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809869-BC63-72B9-53CE-E3FCC26DA17C}"/>
              </a:ext>
            </a:extLst>
          </p:cNvPr>
          <p:cNvSpPr txBox="1"/>
          <p:nvPr/>
        </p:nvSpPr>
        <p:spPr>
          <a:xfrm>
            <a:off x="4446129" y="2014007"/>
            <a:ext cx="84666" cy="62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0F9B7F0-A62D-172C-A373-66CD92C5FB8C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781559"/>
          <a:ext cx="11572874" cy="241350"/>
        </p:xfrm>
        <a:graphic>
          <a:graphicData uri="http://schemas.openxmlformats.org/drawingml/2006/table">
            <a:tbl>
              <a:tblPr/>
              <a:tblGrid>
                <a:gridCol w="1436185">
                  <a:extLst>
                    <a:ext uri="{9D8B030D-6E8A-4147-A177-3AD203B41FA5}">
                      <a16:colId xmlns:a16="http://schemas.microsoft.com/office/drawing/2014/main" val="1967802726"/>
                    </a:ext>
                  </a:extLst>
                </a:gridCol>
                <a:gridCol w="2094051">
                  <a:extLst>
                    <a:ext uri="{9D8B030D-6E8A-4147-A177-3AD203B41FA5}">
                      <a16:colId xmlns:a16="http://schemas.microsoft.com/office/drawing/2014/main" val="533935850"/>
                    </a:ext>
                  </a:extLst>
                </a:gridCol>
                <a:gridCol w="1630765">
                  <a:extLst>
                    <a:ext uri="{9D8B030D-6E8A-4147-A177-3AD203B41FA5}">
                      <a16:colId xmlns:a16="http://schemas.microsoft.com/office/drawing/2014/main" val="3700171075"/>
                    </a:ext>
                  </a:extLst>
                </a:gridCol>
                <a:gridCol w="2019925">
                  <a:extLst>
                    <a:ext uri="{9D8B030D-6E8A-4147-A177-3AD203B41FA5}">
                      <a16:colId xmlns:a16="http://schemas.microsoft.com/office/drawing/2014/main" val="1627890466"/>
                    </a:ext>
                  </a:extLst>
                </a:gridCol>
                <a:gridCol w="1649297">
                  <a:extLst>
                    <a:ext uri="{9D8B030D-6E8A-4147-A177-3AD203B41FA5}">
                      <a16:colId xmlns:a16="http://schemas.microsoft.com/office/drawing/2014/main" val="3055209928"/>
                    </a:ext>
                  </a:extLst>
                </a:gridCol>
                <a:gridCol w="2742651">
                  <a:extLst>
                    <a:ext uri="{9D8B030D-6E8A-4147-A177-3AD203B41FA5}">
                      <a16:colId xmlns:a16="http://schemas.microsoft.com/office/drawing/2014/main" val="1668055195"/>
                    </a:ext>
                  </a:extLst>
                </a:gridCol>
              </a:tblGrid>
              <a:tr h="2409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Organisation Name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Point of Contact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Reporting Period</a:t>
                      </a: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24002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7061A05C-C5FD-EC9F-3C75-4D7B28FF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98" y="961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626F6-068E-3E87-0478-7D76C0F99C4E}"/>
              </a:ext>
            </a:extLst>
          </p:cNvPr>
          <p:cNvSpPr txBox="1"/>
          <p:nvPr/>
        </p:nvSpPr>
        <p:spPr>
          <a:xfrm>
            <a:off x="9909354" y="-3284"/>
            <a:ext cx="229552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RAG Status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Off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Amber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 progress but at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On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A8B3F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Complete</a:t>
            </a:r>
          </a:p>
        </p:txBody>
      </p:sp>
    </p:spTree>
    <p:extLst>
      <p:ext uri="{BB962C8B-B14F-4D97-AF65-F5344CB8AC3E}">
        <p14:creationId xmlns:p14="http://schemas.microsoft.com/office/powerpoint/2010/main" val="121741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727DF-893F-14A5-6C88-AC3F0036B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E9E3-96B1-C6ED-DE11-0F2C61BE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7236000" cy="208610"/>
          </a:xfrm>
        </p:spPr>
        <p:txBody>
          <a:bodyPr/>
          <a:lstStyle/>
          <a:p>
            <a:r>
              <a:rPr lang="en-GB" b="1" dirty="0"/>
              <a:t>M10/M11 Cutover Plan Status Report – M10 / M11 Suppliers Qualification Pathway 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AEB3B-D12D-E6A4-D7AB-EF66A6BA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D3FA5F-6CA8-2BBA-CDED-B9F968EF2C6D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1153157"/>
          <a:ext cx="11572409" cy="2067187"/>
        </p:xfrm>
        <a:graphic>
          <a:graphicData uri="http://schemas.openxmlformats.org/drawingml/2006/table">
            <a:tbl>
              <a:tblPr/>
              <a:tblGrid>
                <a:gridCol w="2718912">
                  <a:extLst>
                    <a:ext uri="{9D8B030D-6E8A-4147-A177-3AD203B41FA5}">
                      <a16:colId xmlns:a16="http://schemas.microsoft.com/office/drawing/2014/main" val="4096666056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31284979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451199427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1627792982"/>
                    </a:ext>
                  </a:extLst>
                </a:gridCol>
                <a:gridCol w="3825861">
                  <a:extLst>
                    <a:ext uri="{9D8B030D-6E8A-4147-A177-3AD203B41FA5}">
                      <a16:colId xmlns:a16="http://schemas.microsoft.com/office/drawing/2014/main" val="943474084"/>
                    </a:ext>
                  </a:extLst>
                </a:gridCol>
              </a:tblGrid>
              <a:tr h="309560"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Activities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Start Date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Expected 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altLang="en-US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Current RAG</a:t>
                      </a:r>
                      <a:endParaRPr kumimoji="0" lang="en-US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Commentary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0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MHHS Functionality deployed to Production (declaration to the Programme that this will be complete in line with M11 timelines set out in the Cutover Plan) </a:t>
                      </a:r>
                      <a:endParaRPr lang="en-GB" sz="1000" dirty="0">
                        <a:effectLst/>
                        <a:latin typeface="Times New Roman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93832"/>
                  </a:ext>
                </a:extLst>
              </a:tr>
              <a:tr h="277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UIT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14167"/>
                  </a:ext>
                </a:extLst>
              </a:tr>
              <a:tr h="277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ServiceNow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027371"/>
                  </a:ext>
                </a:extLst>
              </a:tr>
              <a:tr h="27720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Qualification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86544"/>
                  </a:ext>
                </a:extLst>
              </a:tr>
              <a:tr h="277208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Production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Supplier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876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78F106-C4DC-43A3-B6DC-41AFD94A8BD8}"/>
              </a:ext>
            </a:extLst>
          </p:cNvPr>
          <p:cNvSpPr txBox="1"/>
          <p:nvPr/>
        </p:nvSpPr>
        <p:spPr>
          <a:xfrm>
            <a:off x="4446129" y="2014007"/>
            <a:ext cx="84666" cy="62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E51BC61-FC5C-33B3-9DA1-1F55A84B53EF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781559"/>
          <a:ext cx="11572874" cy="241350"/>
        </p:xfrm>
        <a:graphic>
          <a:graphicData uri="http://schemas.openxmlformats.org/drawingml/2006/table">
            <a:tbl>
              <a:tblPr/>
              <a:tblGrid>
                <a:gridCol w="1436185">
                  <a:extLst>
                    <a:ext uri="{9D8B030D-6E8A-4147-A177-3AD203B41FA5}">
                      <a16:colId xmlns:a16="http://schemas.microsoft.com/office/drawing/2014/main" val="1967802726"/>
                    </a:ext>
                  </a:extLst>
                </a:gridCol>
                <a:gridCol w="2094051">
                  <a:extLst>
                    <a:ext uri="{9D8B030D-6E8A-4147-A177-3AD203B41FA5}">
                      <a16:colId xmlns:a16="http://schemas.microsoft.com/office/drawing/2014/main" val="533935850"/>
                    </a:ext>
                  </a:extLst>
                </a:gridCol>
                <a:gridCol w="1630765">
                  <a:extLst>
                    <a:ext uri="{9D8B030D-6E8A-4147-A177-3AD203B41FA5}">
                      <a16:colId xmlns:a16="http://schemas.microsoft.com/office/drawing/2014/main" val="3700171075"/>
                    </a:ext>
                  </a:extLst>
                </a:gridCol>
                <a:gridCol w="2019925">
                  <a:extLst>
                    <a:ext uri="{9D8B030D-6E8A-4147-A177-3AD203B41FA5}">
                      <a16:colId xmlns:a16="http://schemas.microsoft.com/office/drawing/2014/main" val="1627890466"/>
                    </a:ext>
                  </a:extLst>
                </a:gridCol>
                <a:gridCol w="1649297">
                  <a:extLst>
                    <a:ext uri="{9D8B030D-6E8A-4147-A177-3AD203B41FA5}">
                      <a16:colId xmlns:a16="http://schemas.microsoft.com/office/drawing/2014/main" val="3055209928"/>
                    </a:ext>
                  </a:extLst>
                </a:gridCol>
                <a:gridCol w="2742651">
                  <a:extLst>
                    <a:ext uri="{9D8B030D-6E8A-4147-A177-3AD203B41FA5}">
                      <a16:colId xmlns:a16="http://schemas.microsoft.com/office/drawing/2014/main" val="1668055195"/>
                    </a:ext>
                  </a:extLst>
                </a:gridCol>
              </a:tblGrid>
              <a:tr h="2409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Organisation Name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Point of Contact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Reporting Period</a:t>
                      </a: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24002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4A5B7E9F-4C21-5D04-9F91-F4029C7EE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98" y="961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35CA6-C85C-8C9B-C719-21BBA19E7EE2}"/>
              </a:ext>
            </a:extLst>
          </p:cNvPr>
          <p:cNvSpPr txBox="1"/>
          <p:nvPr/>
        </p:nvSpPr>
        <p:spPr>
          <a:xfrm>
            <a:off x="9909354" y="-3284"/>
            <a:ext cx="229552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RAG Status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Off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Amber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 progress but at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On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A8B3F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Complete</a:t>
            </a:r>
          </a:p>
        </p:txBody>
      </p:sp>
    </p:spTree>
    <p:extLst>
      <p:ext uri="{BB962C8B-B14F-4D97-AF65-F5344CB8AC3E}">
        <p14:creationId xmlns:p14="http://schemas.microsoft.com/office/powerpoint/2010/main" val="57300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7CAC6-6935-A81A-318B-D102E2A9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3A49-7629-C63D-1878-A5C616E9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4752000" cy="208610"/>
          </a:xfrm>
        </p:spPr>
        <p:txBody>
          <a:bodyPr/>
          <a:lstStyle/>
          <a:p>
            <a:r>
              <a:rPr lang="en-GB" b="1"/>
              <a:t>M10/M11 Cutover Plan Status Report – Risks and Issues 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6E364-0753-7F4D-38E9-50389D02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7A9862-3E19-A75E-F242-1E7BDD49DD98}"/>
              </a:ext>
            </a:extLst>
          </p:cNvPr>
          <p:cNvGraphicFramePr>
            <a:graphicFrameLocks noGrp="1"/>
          </p:cNvGraphicFramePr>
          <p:nvPr/>
        </p:nvGraphicFramePr>
        <p:xfrm>
          <a:off x="309798" y="1037081"/>
          <a:ext cx="11572404" cy="996158"/>
        </p:xfrm>
        <a:graphic>
          <a:graphicData uri="http://schemas.openxmlformats.org/drawingml/2006/table">
            <a:tbl>
              <a:tblPr firstRow="1" bandRow="1"/>
              <a:tblGrid>
                <a:gridCol w="544846">
                  <a:extLst>
                    <a:ext uri="{9D8B030D-6E8A-4147-A177-3AD203B41FA5}">
                      <a16:colId xmlns:a16="http://schemas.microsoft.com/office/drawing/2014/main" val="3518995403"/>
                    </a:ext>
                  </a:extLst>
                </a:gridCol>
                <a:gridCol w="3515481">
                  <a:extLst>
                    <a:ext uri="{9D8B030D-6E8A-4147-A177-3AD203B41FA5}">
                      <a16:colId xmlns:a16="http://schemas.microsoft.com/office/drawing/2014/main" val="989086474"/>
                    </a:ext>
                  </a:extLst>
                </a:gridCol>
                <a:gridCol w="6137541">
                  <a:extLst>
                    <a:ext uri="{9D8B030D-6E8A-4147-A177-3AD203B41FA5}">
                      <a16:colId xmlns:a16="http://schemas.microsoft.com/office/drawing/2014/main" val="3829659750"/>
                    </a:ext>
                  </a:extLst>
                </a:gridCol>
                <a:gridCol w="1374536">
                  <a:extLst>
                    <a:ext uri="{9D8B030D-6E8A-4147-A177-3AD203B41FA5}">
                      <a16:colId xmlns:a16="http://schemas.microsoft.com/office/drawing/2014/main" val="3445648742"/>
                    </a:ext>
                  </a:extLst>
                </a:gridCol>
              </a:tblGrid>
              <a:tr h="2646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Risk/Issue Description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Mitigation Plan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Target Date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47462"/>
                  </a:ext>
                </a:extLst>
              </a:tr>
              <a:tr h="134663">
                <a:tc>
                  <a:txBody>
                    <a:bodyPr/>
                    <a:lstStyle/>
                    <a:p>
                      <a:pPr algn="ctr"/>
                      <a:r>
                        <a:rPr lang="en-GB" sz="1000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strike="noStrike" kern="12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209178"/>
                  </a:ext>
                </a:extLst>
              </a:tr>
              <a:tr h="134663">
                <a:tc>
                  <a:txBody>
                    <a:bodyPr/>
                    <a:lstStyle/>
                    <a:p>
                      <a:pPr algn="ctr"/>
                      <a:r>
                        <a:rPr lang="en-GB" sz="1000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strike="noStrike" kern="12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805254"/>
                  </a:ext>
                </a:extLst>
              </a:tr>
              <a:tr h="134663">
                <a:tc>
                  <a:txBody>
                    <a:bodyPr/>
                    <a:lstStyle/>
                    <a:p>
                      <a:pPr algn="ctr"/>
                      <a:r>
                        <a:rPr lang="en-GB" sz="1000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strike="noStrike" kern="12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8871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6BAB259-0E7E-7F0B-1306-BF9A66C6ED0E}"/>
              </a:ext>
            </a:extLst>
          </p:cNvPr>
          <p:cNvSpPr/>
          <p:nvPr/>
        </p:nvSpPr>
        <p:spPr>
          <a:xfrm>
            <a:off x="309798" y="2461473"/>
            <a:ext cx="11572404" cy="25481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Additional Commentary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(Please indicate if there is anything you would like to highlight to the Programme only and not more widely)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4704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41425"/>
      </a:dk1>
      <a:lt1>
        <a:srgbClr val="FFFFFF"/>
      </a:lt1>
      <a:dk2>
        <a:srgbClr val="041425"/>
      </a:dk2>
      <a:lt2>
        <a:srgbClr val="FFFFFF"/>
      </a:lt2>
      <a:accent1>
        <a:srgbClr val="5161FC"/>
      </a:accent1>
      <a:accent2>
        <a:srgbClr val="FF3C49"/>
      </a:accent2>
      <a:accent3>
        <a:srgbClr val="00B4AC"/>
      </a:accent3>
      <a:accent4>
        <a:srgbClr val="7D4FC9"/>
      </a:accent4>
      <a:accent5>
        <a:srgbClr val="051426"/>
      </a:accent5>
      <a:accent6>
        <a:srgbClr val="A8B3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496DF2EAA6AE4D9D7B0C271930E2C5" ma:contentTypeVersion="27" ma:contentTypeDescription="Create a new document." ma:contentTypeScope="" ma:versionID="725b1e0ee31005f7124940781a13c848">
  <xsd:schema xmlns:xsd="http://www.w3.org/2001/XMLSchema" xmlns:xs="http://www.w3.org/2001/XMLSchema" xmlns:p="http://schemas.microsoft.com/office/2006/metadata/properties" xmlns:ns1="bd33e3ac-2b0a-46b1-bdf5-c59f013ac619" xmlns:ns3="336dc6f7-e858-42a6-bc18-5509d747a3d8" targetNamespace="http://schemas.microsoft.com/office/2006/metadata/properties" ma:root="true" ma:fieldsID="d89368f98964f0fd12640449bcf9b62f" ns1:_="" ns3:_="">
    <xsd:import namespace="bd33e3ac-2b0a-46b1-bdf5-c59f013ac619"/>
    <xsd:import namespace="336dc6f7-e858-42a6-bc18-5509d747a3d8"/>
    <xsd:element name="properties">
      <xsd:complexType>
        <xsd:sequence>
          <xsd:element name="documentManagement">
            <xsd:complexType>
              <xsd:all>
                <xsd:element ref="ns1:ShortName1" minOccurs="0"/>
                <xsd:element ref="ns1:Status"/>
                <xsd:element ref="ns1:V" minOccurs="0"/>
                <xsd:element ref="ns1:DocNumber" minOccurs="0"/>
                <xsd:element ref="ns1:SecurityClassification" minOccurs="0"/>
                <xsd:element ref="ns1:Thenme" minOccurs="0"/>
                <xsd:element ref="ns1:ActionWith" minOccurs="0"/>
                <xsd:element ref="ns1:MediaServiceMetadata" minOccurs="0"/>
                <xsd:element ref="ns1:MediaServiceFastMetadata" minOccurs="0"/>
                <xsd:element ref="ns1:MediaServiceSearchProperties" minOccurs="0"/>
                <xsd:element ref="ns1:MediaServiceObjectDetectorVersions" minOccurs="0"/>
                <xsd:element ref="ns1:MediaServiceDateTaken" minOccurs="0"/>
                <xsd:element ref="ns1:MediaServiceGenerationTime" minOccurs="0"/>
                <xsd:element ref="ns1:MediaServiceEventHashCode" minOccurs="0"/>
                <xsd:element ref="ns1:MediaLengthInSeconds" minOccurs="0"/>
                <xsd:element ref="ns1:Archive" minOccurs="0"/>
                <xsd:element ref="ns1:lcf76f155ced4ddcb4097134ff3c332f" minOccurs="0"/>
                <xsd:element ref="ns3:TaxCatchAll" minOccurs="0"/>
                <xsd:element ref="ns1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3e3ac-2b0a-46b1-bdf5-c59f013ac619" elementFormDefault="qualified">
    <xsd:import namespace="http://schemas.microsoft.com/office/2006/documentManagement/types"/>
    <xsd:import namespace="http://schemas.microsoft.com/office/infopath/2007/PartnerControls"/>
    <xsd:element name="ShortName1" ma:index="0" nillable="true" ma:displayName="Short Name" ma:format="Dropdown" ma:internalName="ShortName1">
      <xsd:simpleType>
        <xsd:restriction base="dms:Text">
          <xsd:maxLength value="255"/>
        </xsd:restriction>
      </xsd:simpleType>
    </xsd:element>
    <xsd:element name="Status" ma:index="2" ma:displayName="Status" ma:default="Draft" ma:format="Dropdown" ma:internalName="Status">
      <xsd:simpleType>
        <xsd:restriction base="dms:Choice">
          <xsd:enumeration value="Draft"/>
          <xsd:enumeration value="Under Review"/>
          <xsd:enumeration value="Awaiting Approval"/>
          <xsd:enumeration value="Conditionally Approved"/>
          <xsd:enumeration value="Approved"/>
          <xsd:enumeration value="Published to Public"/>
          <xsd:enumeration value="Withdrawn"/>
        </xsd:restriction>
      </xsd:simpleType>
    </xsd:element>
    <xsd:element name="V" ma:index="3" nillable="true" ma:displayName="V" ma:format="Dropdown" ma:internalName="V">
      <xsd:simpleType>
        <xsd:restriction base="dms:Text">
          <xsd:maxLength value="255"/>
        </xsd:restriction>
      </xsd:simpleType>
    </xsd:element>
    <xsd:element name="DocNumber" ma:index="4" nillable="true" ma:displayName="Document Number" ma:format="Dropdown" ma:internalName="DocNumber">
      <xsd:simpleType>
        <xsd:restriction base="dms:Text">
          <xsd:maxLength value="255"/>
        </xsd:restriction>
      </xsd:simpleType>
    </xsd:element>
    <xsd:element name="SecurityClassification" ma:index="5" nillable="true" ma:displayName="Security Classification" ma:format="Dropdown" ma:internalName="SecurityClassification">
      <xsd:simpleType>
        <xsd:restriction base="dms:Text">
          <xsd:maxLength value="255"/>
        </xsd:restriction>
      </xsd:simpleType>
    </xsd:element>
    <xsd:element name="Thenme" ma:index="6" nillable="true" ma:displayName="Theme" ma:format="Dropdown" ma:internalName="Thenme">
      <xsd:simpleType>
        <xsd:restriction base="dms:Choice">
          <xsd:enumeration value="Elexon Helix Service Management"/>
          <xsd:enumeration value="Elexon Helix Service Management Readiness Workshop 1: Introduction"/>
          <xsd:enumeration value="Elexon Helix Service Management Readiness Workshop 2: Change Management"/>
          <xsd:enumeration value="Elexon Helix Service Management Readiness Workshop 3: Incident and Major Incident Management"/>
          <xsd:enumeration value="Elexon Helix Service Management Readiness Workshop 4: Problem Management"/>
          <xsd:enumeration value="Elexon Helix Service Management Readiness Workshop 5: Triage and Business Support Model"/>
          <xsd:enumeration value="Elexon Helix Service Management Readiness Workshop 6: Data Integration Platform"/>
          <xsd:enumeration value="Data Cleanse Plan"/>
          <xsd:enumeration value="Cutover Plan"/>
          <xsd:enumeration value="MHHS Participant Cutover Plan - Central Parties"/>
          <xsd:enumeration value="MHHS Participant Cutover Plan - Constituency Groups"/>
          <xsd:enumeration value="Elexon Helix Supplier of Last Resort (SoLR)"/>
          <xsd:enumeration value="M10/M11 Reporting Template - MHHS Cutover Communications Approach"/>
        </xsd:restriction>
      </xsd:simpleType>
    </xsd:element>
    <xsd:element name="ActionWith" ma:index="7" nillable="true" ma:displayName="Action With" ma:format="Dropdown" ma:internalName="ActionWith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Archive" ma:index="23" nillable="true" ma:displayName="Archive" ma:default="1" ma:internalName="Archive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729a3f8-4722-4e57-9e2a-e61faa73ad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dc6f7-e858-42a6-bc18-5509d747a3d8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f1e5067-ddb0-411a-8f94-61acb4b168fa}" ma:internalName="TaxCatchAll" ma:showField="CatchAllData" ma:web="336dc6f7-e858-42a6-bc18-5509d747a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bd33e3ac-2b0a-46b1-bdf5-c59f013ac619">Approved</Status>
    <DocNumber xmlns="bd33e3ac-2b0a-46b1-bdf5-c59f013ac619">MHHS-DEL4060</DocNumber>
    <V xmlns="bd33e3ac-2b0a-46b1-bdf5-c59f013ac619">1.0</V>
    <Archive xmlns="bd33e3ac-2b0a-46b1-bdf5-c59f013ac619">false</Archive>
    <ShortName1 xmlns="bd33e3ac-2b0a-46b1-bdf5-c59f013ac619">M10.M11 Supplier Reporting Template - MHHS Cutover Communications Approach</ShortName1>
    <Thenme xmlns="bd33e3ac-2b0a-46b1-bdf5-c59f013ac619">M10/M11 Reporting Template - MHHS Cutover Communications Approach</Thenme>
    <SecurityClassification xmlns="bd33e3ac-2b0a-46b1-bdf5-c59f013ac619">Public</SecurityClassification>
    <ActionWith xmlns="bd33e3ac-2b0a-46b1-bdf5-c59f013ac619">Public</ActionWith>
    <TaxCatchAll xmlns="336dc6f7-e858-42a6-bc18-5509d747a3d8" xsi:nil="true"/>
    <lcf76f155ced4ddcb4097134ff3c332f xmlns="bd33e3ac-2b0a-46b1-bdf5-c59f013ac61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4D965F-1F7A-4147-8EA2-CE23AB4C2FEA}"/>
</file>

<file path=customXml/itemProps2.xml><?xml version="1.0" encoding="utf-8"?>
<ds:datastoreItem xmlns:ds="http://schemas.openxmlformats.org/officeDocument/2006/customXml" ds:itemID="{7E5E7FB1-C51C-46BF-94F7-D7AF54DD4D31}">
  <ds:schemaRefs>
    <ds:schemaRef ds:uri="http://schemas.microsoft.com/office/infopath/2007/PartnerControls"/>
    <ds:schemaRef ds:uri="1ec6c686-3e88-4115-b468-4b1672fc2d35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36dc6f7-e858-42a6-bc18-5509d747a3d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F25822-FF29-4954-A9FC-D4B3F34BD4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832</Words>
  <Application>Microsoft Macintosh PowerPoint</Application>
  <PresentationFormat>Widescreen</PresentationFormat>
  <Paragraphs>256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-webkit-standard</vt:lpstr>
      <vt:lpstr>Aptos</vt:lpstr>
      <vt:lpstr>Arial</vt:lpstr>
      <vt:lpstr>Calibri</vt:lpstr>
      <vt:lpstr>Courier New</vt:lpstr>
      <vt:lpstr>Times New Roman</vt:lpstr>
      <vt:lpstr>1_Office Theme</vt:lpstr>
      <vt:lpstr>M10/M11 Supplier Reporting Template</vt:lpstr>
      <vt:lpstr>M10/M11 Cutover Plan Reporting</vt:lpstr>
      <vt:lpstr>PowerPoint Presentation</vt:lpstr>
      <vt:lpstr>PowerPoint Presentation</vt:lpstr>
      <vt:lpstr>M10/M11 Cutover Plan Status Report – M10 / M11 Suppliers Qualification Pathway 2 </vt:lpstr>
      <vt:lpstr>M10/M11 Cutover Plan Status Report – M10 / M11 Suppliers Qualification Pathway 3 </vt:lpstr>
      <vt:lpstr>M10/M11 Cutover Plan Status Report – M10 / M11 Suppliers Qualification Pathway 4 </vt:lpstr>
      <vt:lpstr>M10/M11 Cutover Plan Status Report – Risks and Issues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Hannah Barker</cp:lastModifiedBy>
  <cp:revision>14</cp:revision>
  <dcterms:created xsi:type="dcterms:W3CDTF">2025-07-02T08:28:29Z</dcterms:created>
  <dcterms:modified xsi:type="dcterms:W3CDTF">2025-08-01T13:29:51Z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0x01010024496DF2EAA6AE4D9D7B0C271930E2C5</vt:lpwstr>
  </property>
  <property fmtid="{D5CDD505-2E9C-101B-9397-08002B2CF9AE}" pid="3" name="MediaServiceImageTags">
    <vt:lpwstr/>
  </property>
</Properties>
</file>